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5" r:id="rId3"/>
    <p:sldId id="276" r:id="rId4"/>
    <p:sldId id="286" r:id="rId5"/>
    <p:sldId id="292" r:id="rId6"/>
    <p:sldId id="295" r:id="rId7"/>
    <p:sldId id="296" r:id="rId8"/>
    <p:sldId id="298" r:id="rId9"/>
    <p:sldId id="299" r:id="rId10"/>
    <p:sldId id="277" r:id="rId11"/>
    <p:sldId id="302" r:id="rId12"/>
    <p:sldId id="305" r:id="rId13"/>
    <p:sldId id="301" r:id="rId14"/>
    <p:sldId id="274"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26"/>
  </p:normalViewPr>
  <p:slideViewPr>
    <p:cSldViewPr snapToGrid="0">
      <p:cViewPr>
        <p:scale>
          <a:sx n="100" d="100"/>
          <a:sy n="100" d="100"/>
        </p:scale>
        <p:origin x="5" y="-31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4/8/2023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883712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3916048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 Id="rId9" Type="http://schemas.microsoft.com/office/2007/relationships/hdphoto" Target="../media/hdphoto12.wdp"/></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Hospital Readmission of Diabetic Patients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Eunice </a:t>
            </a:r>
            <a:r>
              <a:rPr lang="en-US" dirty="0" err="1"/>
              <a:t>brandares</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MODEL ASSESSMENT METHOD</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
        <p:nvSpPr>
          <p:cNvPr id="64" name="Content Placeholder 2">
            <a:extLst>
              <a:ext uri="{FF2B5EF4-FFF2-40B4-BE49-F238E27FC236}">
                <a16:creationId xmlns:a16="http://schemas.microsoft.com/office/drawing/2014/main" id="{46D508DA-B565-AC18-F048-04506FF3E1AF}"/>
              </a:ext>
            </a:extLst>
          </p:cNvPr>
          <p:cNvSpPr txBox="1">
            <a:spLocks/>
          </p:cNvSpPr>
          <p:nvPr/>
        </p:nvSpPr>
        <p:spPr>
          <a:xfrm>
            <a:off x="6280518" y="1863382"/>
            <a:ext cx="4917233" cy="425612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sz="1800" dirty="0"/>
              <a:t>The data has already been divided into training dataset (including target variable) and test dataset (without target variable)</a:t>
            </a:r>
          </a:p>
          <a:p>
            <a:pPr>
              <a:buFont typeface="Wingdings 2" pitchFamily="18" charset="2"/>
              <a:buNone/>
            </a:pPr>
            <a:r>
              <a:rPr lang="en-US" sz="1800" dirty="0"/>
              <a:t>Divide training data into main training portion &amp; validation portion</a:t>
            </a:r>
          </a:p>
          <a:p>
            <a:pPr>
              <a:buFont typeface="Wingdings 2" pitchFamily="18" charset="2"/>
              <a:buNone/>
            </a:pPr>
            <a:r>
              <a:rPr lang="en-US" sz="1800" dirty="0"/>
              <a:t>Tune multiple models using the training data; Compare models using evaluation methods (i.e. accuracy)</a:t>
            </a:r>
          </a:p>
          <a:p>
            <a:pPr>
              <a:buFont typeface="Wingdings 2" pitchFamily="18" charset="2"/>
              <a:buNone/>
            </a:pPr>
            <a:r>
              <a:rPr lang="en-US" sz="1800" dirty="0"/>
              <a:t>Implement tuned models using the validation portion; Compare models using evaluation methods (i.e. accuracy) and compare with training evaluation to see stability</a:t>
            </a:r>
          </a:p>
          <a:p>
            <a:pPr>
              <a:buFont typeface="Wingdings 2" pitchFamily="18" charset="2"/>
              <a:buNone/>
            </a:pPr>
            <a:r>
              <a:rPr lang="en-US" sz="1800" dirty="0"/>
              <a:t>Predicted target variable in the test dataset using the best model (accurate and stable)</a:t>
            </a:r>
          </a:p>
          <a:p>
            <a:pPr>
              <a:buFont typeface="Wingdings 2" pitchFamily="18" charset="2"/>
              <a:buNone/>
            </a:pPr>
            <a:endParaRPr lang="en-US" sz="1800" b="1" dirty="0"/>
          </a:p>
          <a:p>
            <a:pPr>
              <a:buFont typeface="Wingdings 2" pitchFamily="18" charset="2"/>
              <a:buNone/>
            </a:pPr>
            <a:endParaRPr lang="en-US" sz="1800" dirty="0"/>
          </a:p>
        </p:txBody>
      </p:sp>
      <p:pic>
        <p:nvPicPr>
          <p:cNvPr id="66" name="Picture 65">
            <a:extLst>
              <a:ext uri="{FF2B5EF4-FFF2-40B4-BE49-F238E27FC236}">
                <a16:creationId xmlns:a16="http://schemas.microsoft.com/office/drawing/2014/main" id="{6CFB4119-8259-6700-CD63-82D02C6AFDAE}"/>
              </a:ext>
            </a:extLst>
          </p:cNvPr>
          <p:cNvPicPr>
            <a:picLocks noChangeAspect="1"/>
          </p:cNvPicPr>
          <p:nvPr/>
        </p:nvPicPr>
        <p:blipFill>
          <a:blip r:embed="rId2"/>
          <a:stretch>
            <a:fillRect/>
          </a:stretch>
        </p:blipFill>
        <p:spPr>
          <a:xfrm>
            <a:off x="1079631" y="1863382"/>
            <a:ext cx="4590686" cy="4334632"/>
          </a:xfrm>
          <a:prstGeom prst="rect">
            <a:avLst/>
          </a:prstGeom>
        </p:spPr>
      </p:pic>
    </p:spTree>
    <p:extLst>
      <p:ext uri="{BB962C8B-B14F-4D97-AF65-F5344CB8AC3E}">
        <p14:creationId xmlns:p14="http://schemas.microsoft.com/office/powerpoint/2010/main" val="1643288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766192" y="398835"/>
            <a:ext cx="1165244" cy="5874397"/>
          </a:xfrm>
        </p:spPr>
        <p:txBody>
          <a:bodyPr/>
          <a:lstStyle/>
          <a:p>
            <a:r>
              <a:rPr lang="en-US" dirty="0"/>
              <a:t>V</a:t>
            </a:r>
            <a:br>
              <a:rPr lang="en-US" dirty="0"/>
            </a:br>
            <a:r>
              <a:rPr lang="en-US" dirty="0"/>
              <a:t>A</a:t>
            </a:r>
            <a:br>
              <a:rPr lang="en-US" dirty="0"/>
            </a:br>
            <a:r>
              <a:rPr lang="en-US" dirty="0"/>
              <a:t>R</a:t>
            </a:r>
            <a:br>
              <a:rPr lang="en-US" dirty="0"/>
            </a:br>
            <a:r>
              <a:rPr lang="en-US" dirty="0"/>
              <a:t>I</a:t>
            </a:r>
            <a:br>
              <a:rPr lang="en-US" dirty="0"/>
            </a:br>
            <a:r>
              <a:rPr lang="en-US" dirty="0"/>
              <a:t>O</a:t>
            </a:r>
            <a:br>
              <a:rPr lang="en-US" dirty="0"/>
            </a:br>
            <a:r>
              <a:rPr lang="en-US" dirty="0"/>
              <a:t>U</a:t>
            </a:r>
            <a:br>
              <a:rPr lang="en-US" dirty="0"/>
            </a:br>
            <a:r>
              <a:rPr lang="en-US" dirty="0"/>
              <a:t>S</a:t>
            </a:r>
            <a:br>
              <a:rPr lang="en-US" dirty="0"/>
            </a:br>
            <a:br>
              <a:rPr lang="en-US" dirty="0"/>
            </a:br>
            <a:r>
              <a:rPr lang="en-US" dirty="0"/>
              <a:t>M</a:t>
            </a:r>
            <a:br>
              <a:rPr lang="en-US" dirty="0"/>
            </a:br>
            <a:r>
              <a:rPr lang="en-US" dirty="0"/>
              <a:t>O</a:t>
            </a:r>
            <a:br>
              <a:rPr lang="en-US" dirty="0"/>
            </a:br>
            <a:r>
              <a:rPr lang="en-US" dirty="0"/>
              <a:t>D</a:t>
            </a:r>
            <a:br>
              <a:rPr lang="en-US" dirty="0"/>
            </a:br>
            <a:r>
              <a:rPr lang="en-US" dirty="0"/>
              <a:t>E</a:t>
            </a:r>
            <a:br>
              <a:rPr lang="en-US" dirty="0"/>
            </a:br>
            <a:r>
              <a:rPr lang="en-US" dirty="0"/>
              <a:t>L</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18" name="Picture 17" descr="Chart, line chart&#10;&#10;Description automatically generated">
            <a:extLst>
              <a:ext uri="{FF2B5EF4-FFF2-40B4-BE49-F238E27FC236}">
                <a16:creationId xmlns:a16="http://schemas.microsoft.com/office/drawing/2014/main" id="{2D659D6C-1571-6C13-A81D-044D4C711F8C}"/>
              </a:ext>
            </a:extLst>
          </p:cNvPr>
          <p:cNvPicPr>
            <a:picLocks noChangeAspect="1"/>
          </p:cNvPicPr>
          <p:nvPr/>
        </p:nvPicPr>
        <p:blipFill>
          <a:blip r:embed="rId2"/>
          <a:stretch>
            <a:fillRect/>
          </a:stretch>
        </p:blipFill>
        <p:spPr>
          <a:xfrm>
            <a:off x="5862855" y="228600"/>
            <a:ext cx="3200400" cy="3200400"/>
          </a:xfrm>
          <a:prstGeom prst="rect">
            <a:avLst/>
          </a:prstGeom>
        </p:spPr>
      </p:pic>
      <p:pic>
        <p:nvPicPr>
          <p:cNvPr id="20" name="Picture 19" descr="Chart, line chart&#10;&#10;Description automatically generated">
            <a:extLst>
              <a:ext uri="{FF2B5EF4-FFF2-40B4-BE49-F238E27FC236}">
                <a16:creationId xmlns:a16="http://schemas.microsoft.com/office/drawing/2014/main" id="{FE066EAD-C0D0-5A77-777E-B77891AF0E07}"/>
              </a:ext>
            </a:extLst>
          </p:cNvPr>
          <p:cNvPicPr>
            <a:picLocks noChangeAspect="1"/>
          </p:cNvPicPr>
          <p:nvPr/>
        </p:nvPicPr>
        <p:blipFill>
          <a:blip r:embed="rId3"/>
          <a:stretch>
            <a:fillRect/>
          </a:stretch>
        </p:blipFill>
        <p:spPr>
          <a:xfrm>
            <a:off x="2499047" y="209939"/>
            <a:ext cx="3200400" cy="3200400"/>
          </a:xfrm>
          <a:prstGeom prst="rect">
            <a:avLst/>
          </a:prstGeom>
        </p:spPr>
      </p:pic>
      <p:pic>
        <p:nvPicPr>
          <p:cNvPr id="22" name="Picture 21" descr="Chart&#10;&#10;Description automatically generated">
            <a:extLst>
              <a:ext uri="{FF2B5EF4-FFF2-40B4-BE49-F238E27FC236}">
                <a16:creationId xmlns:a16="http://schemas.microsoft.com/office/drawing/2014/main" id="{E38C0ADE-92C4-36B0-7A18-A225BE03A53E}"/>
              </a:ext>
            </a:extLst>
          </p:cNvPr>
          <p:cNvPicPr>
            <a:picLocks noChangeAspect="1"/>
          </p:cNvPicPr>
          <p:nvPr/>
        </p:nvPicPr>
        <p:blipFill>
          <a:blip r:embed="rId4"/>
          <a:stretch>
            <a:fillRect/>
          </a:stretch>
        </p:blipFill>
        <p:spPr>
          <a:xfrm>
            <a:off x="5869135" y="3517642"/>
            <a:ext cx="3200400" cy="3200400"/>
          </a:xfrm>
          <a:prstGeom prst="rect">
            <a:avLst/>
          </a:prstGeom>
        </p:spPr>
      </p:pic>
      <p:pic>
        <p:nvPicPr>
          <p:cNvPr id="24" name="Picture 23" descr="Chart, line chart&#10;&#10;Description automatically generated">
            <a:extLst>
              <a:ext uri="{FF2B5EF4-FFF2-40B4-BE49-F238E27FC236}">
                <a16:creationId xmlns:a16="http://schemas.microsoft.com/office/drawing/2014/main" id="{F294D50E-1ADD-2C4F-2CFB-75A6065733CB}"/>
              </a:ext>
            </a:extLst>
          </p:cNvPr>
          <p:cNvPicPr>
            <a:picLocks noChangeAspect="1"/>
          </p:cNvPicPr>
          <p:nvPr/>
        </p:nvPicPr>
        <p:blipFill>
          <a:blip r:embed="rId5"/>
          <a:stretch>
            <a:fillRect/>
          </a:stretch>
        </p:blipFill>
        <p:spPr>
          <a:xfrm>
            <a:off x="2499047" y="3517642"/>
            <a:ext cx="3200400" cy="3200400"/>
          </a:xfrm>
          <a:prstGeom prst="rect">
            <a:avLst/>
          </a:prstGeom>
        </p:spPr>
      </p:pic>
      <p:sp>
        <p:nvSpPr>
          <p:cNvPr id="25" name="Content Placeholder 2">
            <a:extLst>
              <a:ext uri="{FF2B5EF4-FFF2-40B4-BE49-F238E27FC236}">
                <a16:creationId xmlns:a16="http://schemas.microsoft.com/office/drawing/2014/main" id="{1D302DCA-CDB7-01F4-B12E-54B596AB2631}"/>
              </a:ext>
            </a:extLst>
          </p:cNvPr>
          <p:cNvSpPr txBox="1">
            <a:spLocks/>
          </p:cNvSpPr>
          <p:nvPr/>
        </p:nvSpPr>
        <p:spPr>
          <a:xfrm>
            <a:off x="9063255" y="1917189"/>
            <a:ext cx="2592894" cy="245669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sz="1400" dirty="0"/>
              <a:t>The ROC curve is a graphical representation of how well a binary classification model distinguishes positive and negative classes.</a:t>
            </a:r>
          </a:p>
          <a:p>
            <a:pPr>
              <a:buFont typeface="Wingdings 2" pitchFamily="18" charset="2"/>
              <a:buNone/>
            </a:pPr>
            <a:r>
              <a:rPr lang="en-US" sz="1400" dirty="0"/>
              <a:t>The larger the area under the curve, the better the model is at correctly identifying positive cases while minimizing false negatives.</a:t>
            </a:r>
          </a:p>
        </p:txBody>
      </p:sp>
    </p:spTree>
    <p:extLst>
      <p:ext uri="{BB962C8B-B14F-4D97-AF65-F5344CB8AC3E}">
        <p14:creationId xmlns:p14="http://schemas.microsoft.com/office/powerpoint/2010/main" val="739045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766192" y="398835"/>
            <a:ext cx="1165244" cy="5874397"/>
          </a:xfrm>
        </p:spPr>
        <p:txBody>
          <a:bodyPr/>
          <a:lstStyle/>
          <a:p>
            <a:r>
              <a:rPr lang="en-US" dirty="0"/>
              <a:t>A</a:t>
            </a:r>
            <a:br>
              <a:rPr lang="en-US" dirty="0"/>
            </a:br>
            <a:r>
              <a:rPr lang="en-US" dirty="0"/>
              <a:t>S</a:t>
            </a:r>
            <a:br>
              <a:rPr lang="en-US" dirty="0"/>
            </a:br>
            <a:r>
              <a:rPr lang="en-US" dirty="0" err="1"/>
              <a:t>S</a:t>
            </a:r>
            <a:br>
              <a:rPr lang="en-US" dirty="0"/>
            </a:br>
            <a:r>
              <a:rPr lang="en-US" dirty="0"/>
              <a:t>E</a:t>
            </a:r>
            <a:br>
              <a:rPr lang="en-US" dirty="0"/>
            </a:br>
            <a:r>
              <a:rPr lang="en-US" dirty="0"/>
              <a:t>S</a:t>
            </a:r>
            <a:br>
              <a:rPr lang="en-US" dirty="0"/>
            </a:br>
            <a:r>
              <a:rPr lang="en-US" dirty="0" err="1"/>
              <a:t>S</a:t>
            </a:r>
            <a:br>
              <a:rPr lang="en-US" dirty="0"/>
            </a:br>
            <a:r>
              <a:rPr lang="en-US" dirty="0"/>
              <a:t>M</a:t>
            </a:r>
            <a:br>
              <a:rPr lang="en-US" dirty="0"/>
            </a:br>
            <a:r>
              <a:rPr lang="en-US" dirty="0"/>
              <a:t>E</a:t>
            </a:r>
            <a:br>
              <a:rPr lang="en-US" dirty="0"/>
            </a:br>
            <a:r>
              <a:rPr lang="en-US" dirty="0"/>
              <a:t>N</a:t>
            </a:r>
            <a:br>
              <a:rPr lang="en-US" dirty="0"/>
            </a:br>
            <a:r>
              <a:rPr lang="en-US" dirty="0"/>
              <a:t>T</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
        <p:nvSpPr>
          <p:cNvPr id="25" name="Content Placeholder 2">
            <a:extLst>
              <a:ext uri="{FF2B5EF4-FFF2-40B4-BE49-F238E27FC236}">
                <a16:creationId xmlns:a16="http://schemas.microsoft.com/office/drawing/2014/main" id="{1D302DCA-CDB7-01F4-B12E-54B596AB2631}"/>
              </a:ext>
            </a:extLst>
          </p:cNvPr>
          <p:cNvSpPr txBox="1">
            <a:spLocks/>
          </p:cNvSpPr>
          <p:nvPr/>
        </p:nvSpPr>
        <p:spPr>
          <a:xfrm>
            <a:off x="7266188" y="3816541"/>
            <a:ext cx="4027008" cy="2642624"/>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2" pitchFamily="18" charset="2"/>
              <a:buNone/>
            </a:pPr>
            <a:r>
              <a:rPr lang="en-US" sz="1400" dirty="0"/>
              <a:t>Accuracy is the percentage of correct predictions, which indicates how often the model is correct.</a:t>
            </a:r>
          </a:p>
          <a:p>
            <a:pPr>
              <a:buFont typeface="Wingdings 2" pitchFamily="18" charset="2"/>
              <a:buNone/>
            </a:pPr>
            <a:endParaRPr lang="en-US" sz="1400" dirty="0"/>
          </a:p>
          <a:p>
            <a:pPr>
              <a:buFont typeface="Wingdings 2" pitchFamily="18" charset="2"/>
              <a:buNone/>
            </a:pPr>
            <a:r>
              <a:rPr lang="en-US" sz="1400" dirty="0"/>
              <a:t>F1-Score looks into the correctly classified positive instances and the proportion of true positives, which indicates how balanced the model is in making correct predictions for both positive and negative cases.</a:t>
            </a:r>
          </a:p>
        </p:txBody>
      </p:sp>
      <p:pic>
        <p:nvPicPr>
          <p:cNvPr id="34" name="Picture 33" descr="Chart, bar chart&#10;&#10;Description automatically generated">
            <a:extLst>
              <a:ext uri="{FF2B5EF4-FFF2-40B4-BE49-F238E27FC236}">
                <a16:creationId xmlns:a16="http://schemas.microsoft.com/office/drawing/2014/main" id="{6FC35016-BFE5-0517-7B1B-C88442EDBF5B}"/>
              </a:ext>
            </a:extLst>
          </p:cNvPr>
          <p:cNvPicPr>
            <a:picLocks noChangeAspect="1"/>
          </p:cNvPicPr>
          <p:nvPr/>
        </p:nvPicPr>
        <p:blipFill rotWithShape="1">
          <a:blip r:embed="rId2"/>
          <a:srcRect r="13553"/>
          <a:stretch/>
        </p:blipFill>
        <p:spPr>
          <a:xfrm>
            <a:off x="1931436" y="398835"/>
            <a:ext cx="4611685" cy="3200400"/>
          </a:xfrm>
          <a:prstGeom prst="rect">
            <a:avLst/>
          </a:prstGeom>
        </p:spPr>
      </p:pic>
      <p:pic>
        <p:nvPicPr>
          <p:cNvPr id="36" name="Picture 35" descr="Chart, bar chart&#10;&#10;Description automatically generated">
            <a:extLst>
              <a:ext uri="{FF2B5EF4-FFF2-40B4-BE49-F238E27FC236}">
                <a16:creationId xmlns:a16="http://schemas.microsoft.com/office/drawing/2014/main" id="{5FB7144A-029A-7584-23E2-0123297E0E2A}"/>
              </a:ext>
            </a:extLst>
          </p:cNvPr>
          <p:cNvPicPr>
            <a:picLocks noChangeAspect="1"/>
          </p:cNvPicPr>
          <p:nvPr/>
        </p:nvPicPr>
        <p:blipFill rotWithShape="1">
          <a:blip r:embed="rId3"/>
          <a:srcRect r="13553"/>
          <a:stretch/>
        </p:blipFill>
        <p:spPr>
          <a:xfrm>
            <a:off x="6681510" y="398835"/>
            <a:ext cx="4611686" cy="3200400"/>
          </a:xfrm>
          <a:prstGeom prst="rect">
            <a:avLst/>
          </a:prstGeom>
        </p:spPr>
      </p:pic>
      <p:pic>
        <p:nvPicPr>
          <p:cNvPr id="38" name="Picture 37" descr="Chart, bar chart&#10;&#10;Description automatically generated">
            <a:extLst>
              <a:ext uri="{FF2B5EF4-FFF2-40B4-BE49-F238E27FC236}">
                <a16:creationId xmlns:a16="http://schemas.microsoft.com/office/drawing/2014/main" id="{E67C4A92-3EEC-2198-6D10-1C03322FC366}"/>
              </a:ext>
            </a:extLst>
          </p:cNvPr>
          <p:cNvPicPr>
            <a:picLocks noChangeAspect="1"/>
          </p:cNvPicPr>
          <p:nvPr/>
        </p:nvPicPr>
        <p:blipFill>
          <a:blip r:embed="rId4"/>
          <a:stretch>
            <a:fillRect/>
          </a:stretch>
        </p:blipFill>
        <p:spPr>
          <a:xfrm>
            <a:off x="1931435" y="3599235"/>
            <a:ext cx="5334753" cy="3200400"/>
          </a:xfrm>
          <a:prstGeom prst="rect">
            <a:avLst/>
          </a:prstGeom>
        </p:spPr>
      </p:pic>
    </p:spTree>
    <p:extLst>
      <p:ext uri="{BB962C8B-B14F-4D97-AF65-F5344CB8AC3E}">
        <p14:creationId xmlns:p14="http://schemas.microsoft.com/office/powerpoint/2010/main" val="353591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9F355184-A8EC-5D5E-A932-2A423919CF74}"/>
              </a:ext>
            </a:extLst>
          </p:cNvPr>
          <p:cNvPicPr>
            <a:picLocks noChangeAspect="1"/>
          </p:cNvPicPr>
          <p:nvPr/>
        </p:nvPicPr>
        <p:blipFill>
          <a:blip r:embed="rId2"/>
          <a:stretch>
            <a:fillRect/>
          </a:stretch>
        </p:blipFill>
        <p:spPr>
          <a:xfrm>
            <a:off x="3326666" y="1092251"/>
            <a:ext cx="5486400" cy="5486400"/>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034684" y="440197"/>
            <a:ext cx="10122632" cy="652054"/>
          </a:xfrm>
        </p:spPr>
        <p:txBody>
          <a:bodyPr/>
          <a:lstStyle/>
          <a:p>
            <a:r>
              <a:rPr lang="en-US" dirty="0"/>
              <a:t>Important variables</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
        <p:nvSpPr>
          <p:cNvPr id="5" name="Rectangle 4">
            <a:extLst>
              <a:ext uri="{FF2B5EF4-FFF2-40B4-BE49-F238E27FC236}">
                <a16:creationId xmlns:a16="http://schemas.microsoft.com/office/drawing/2014/main" id="{0F8D122C-E708-67BF-D568-6AEB2A8B8D51}"/>
              </a:ext>
            </a:extLst>
          </p:cNvPr>
          <p:cNvSpPr/>
          <p:nvPr/>
        </p:nvSpPr>
        <p:spPr>
          <a:xfrm>
            <a:off x="3362131" y="1186077"/>
            <a:ext cx="5486400" cy="652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41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2"/>
            <a:ext cx="6163349" cy="979204"/>
          </a:xfrm>
        </p:spPr>
        <p:txBody>
          <a:bodyPr/>
          <a:lstStyle/>
          <a:p>
            <a:r>
              <a:rPr lang="en-US" dirty="0"/>
              <a:t>results</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5915" y="1623528"/>
            <a:ext cx="5691481" cy="3990650"/>
          </a:xfrm>
        </p:spPr>
        <p:txBody>
          <a:bodyPr/>
          <a:lstStyle/>
          <a:p>
            <a:r>
              <a:rPr lang="en-US" dirty="0"/>
              <a:t>The random forest model was seen to be the best model in terms of accuracy for both training and validation portions.</a:t>
            </a:r>
          </a:p>
          <a:p>
            <a:r>
              <a:rPr lang="en-US" dirty="0"/>
              <a:t>The top two predictive variables in the model: </a:t>
            </a:r>
            <a:r>
              <a:rPr lang="en-US" dirty="0" err="1"/>
              <a:t>number_inpatient</a:t>
            </a:r>
            <a:r>
              <a:rPr lang="en-US" dirty="0"/>
              <a:t> and </a:t>
            </a:r>
            <a:r>
              <a:rPr lang="en-US" dirty="0" err="1"/>
              <a:t>number_diagnoses</a:t>
            </a:r>
            <a:r>
              <a:rPr lang="en-US" dirty="0"/>
              <a:t>.</a:t>
            </a:r>
          </a:p>
          <a:p>
            <a:r>
              <a:rPr lang="en-US" dirty="0"/>
              <a:t>The probability of being readmitted in the hospital rely more on how sickly a patient is, than any other factor.</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Hospital Readmission of Diabetic Patients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"Prediction is very difficult, especially about the future."</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Niels Bohr</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Hospital Readmission of Diabetic Patients</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pt-BR" dirty="0"/>
              <a:t>Eunice Brandares</a:t>
            </a:r>
          </a:p>
          <a:p>
            <a:r>
              <a:rPr lang="pt-BR" dirty="0"/>
              <a:t>ebrandares@student.hult.edu</a:t>
            </a:r>
          </a:p>
          <a:p>
            <a:r>
              <a:rPr lang="pt-BR" dirty="0"/>
              <a:t>https://www.linkedin.com/in/eunice-brandares/</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Hospital Readmission of Diabetic Patients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EXECUTIVE SUMMARY</a:t>
            </a:r>
          </a:p>
          <a:p>
            <a:r>
              <a:rPr lang="en-US" dirty="0"/>
              <a:t>METHODOLOGY</a:t>
            </a:r>
          </a:p>
          <a:p>
            <a:r>
              <a:rPr lang="en-US" dirty="0"/>
              <a:t>MODELLING</a:t>
            </a:r>
          </a:p>
          <a:p>
            <a:r>
              <a:rPr lang="en-US" dirty="0"/>
              <a:t>RESULTS</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HOSPITAL R</a:t>
            </a:r>
            <a:r>
              <a:rPr lang="en-US" dirty="0">
                <a:solidFill>
                  <a:schemeClr val="bg1">
                    <a:lumMod val="50000"/>
                  </a:schemeClr>
                </a:solidFill>
              </a:rPr>
              <a:t>EADMISSION</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71393" y="1780845"/>
            <a:ext cx="4729163" cy="3891067"/>
          </a:xfrm>
        </p:spPr>
        <p:txBody>
          <a:bodyPr/>
          <a:lstStyle/>
          <a:p>
            <a:pPr algn="just"/>
            <a:r>
              <a:rPr lang="en-US" dirty="0"/>
              <a:t>Hospital Readmission is a healthcare concern in the USA; around 14% of discharged patients are getting readmitted within 30 days. Diabetes is the third leading cause of readmission. Because of this, many hospitals such as the Great River Medical Center want to improve hospital readmissions of their diabetic patients.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Hospital Readmission of Diabetic Patients</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1310169"/>
            <a:ext cx="6034216" cy="1439604"/>
          </a:xfrm>
        </p:spPr>
        <p:txBody>
          <a:bodyPr/>
          <a:lstStyle/>
          <a:p>
            <a:r>
              <a:rPr lang="en-US" dirty="0"/>
              <a:t>objective</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3115300"/>
            <a:ext cx="6034216" cy="1439603"/>
          </a:xfrm>
        </p:spPr>
        <p:txBody>
          <a:bodyPr/>
          <a:lstStyle/>
          <a:p>
            <a:r>
              <a:rPr lang="en-US" dirty="0"/>
              <a:t>To give insights about the hospital’s diabetic patients and make a predictive model to identify patients that are most likely to be readmitted.</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Hospital Readmission of Diabetic Patients</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inpatient visits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How often a patient is admitted to the hospital and stays at least one night.</a:t>
            </a:r>
          </a:p>
          <a:p>
            <a:r>
              <a:rPr lang="en-US" dirty="0"/>
              <a:t> Around 1/3 of the hospitalization in 2018 involved patients with a diabetes diagnosis.</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MULTIPLE diagnosis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The total number of diagnosis a patient has</a:t>
            </a:r>
          </a:p>
          <a:p>
            <a:r>
              <a:rPr lang="en-US" dirty="0"/>
              <a:t> Most people with type-2 diabetes have other underlying conditions (such as hypertension, CHD, CKD) that can impact management of their diabetes.</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Hospital Readmission of Diabetic Patients</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5</a:t>
            </a:fld>
            <a:endParaRPr lang="en-US" dirty="0"/>
          </a:p>
        </p:txBody>
      </p:sp>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847384" y="884982"/>
            <a:ext cx="7167727" cy="979204"/>
          </a:xfrm>
        </p:spPr>
        <p:txBody>
          <a:bodyPr/>
          <a:lstStyle/>
          <a:p>
            <a:r>
              <a:rPr lang="en-US" dirty="0"/>
              <a:t>Key Insights</a:t>
            </a:r>
          </a:p>
        </p:txBody>
      </p:sp>
    </p:spTree>
    <p:extLst>
      <p:ext uri="{BB962C8B-B14F-4D97-AF65-F5344CB8AC3E}">
        <p14:creationId xmlns:p14="http://schemas.microsoft.com/office/powerpoint/2010/main" val="373992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methodology</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sample</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Data exploration</a:t>
            </a:r>
          </a:p>
          <a:p>
            <a:r>
              <a:rPr lang="en-US" dirty="0"/>
              <a:t>Checking the null values and data types</a:t>
            </a:r>
          </a:p>
          <a:p>
            <a:endParaRPr lang="en-US" dirty="0"/>
          </a:p>
          <a:p>
            <a:endParaRPr lang="en-US" dirty="0"/>
          </a:p>
        </p:txBody>
      </p:sp>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explore</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Checking relationship between variables</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modify</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Excluding patient records of the dead (expired)</a:t>
            </a:r>
          </a:p>
          <a:p>
            <a:r>
              <a:rPr lang="en-US" dirty="0"/>
              <a:t>Variable selection: Excluding variables with at least 30% missing values</a:t>
            </a:r>
          </a:p>
          <a:p>
            <a:r>
              <a:rPr lang="en-US" dirty="0"/>
              <a:t>Imputing missing values</a:t>
            </a:r>
          </a:p>
          <a:p>
            <a:r>
              <a:rPr lang="en-US" dirty="0"/>
              <a:t>Partitioning the dataset into training and validation portions (80-20)</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Hospital Readmission of Diabetic Patients</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6</a:t>
            </a:fld>
            <a:endParaRPr lang="en-US" dirty="0"/>
          </a:p>
        </p:txBody>
      </p:sp>
      <p:pic>
        <p:nvPicPr>
          <p:cNvPr id="20" name="Graphic 19" descr="Braille with solid fill">
            <a:extLst>
              <a:ext uri="{FF2B5EF4-FFF2-40B4-BE49-F238E27FC236}">
                <a16:creationId xmlns:a16="http://schemas.microsoft.com/office/drawing/2014/main" id="{1C0E77EC-F72E-7AB2-15AA-C0243BB91A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7843" y="1815838"/>
            <a:ext cx="1143000" cy="1143000"/>
          </a:xfrm>
          <a:prstGeom prst="rect">
            <a:avLst/>
          </a:prstGeom>
        </p:spPr>
      </p:pic>
      <p:pic>
        <p:nvPicPr>
          <p:cNvPr id="22" name="Graphic 21" descr="Database with solid fill">
            <a:extLst>
              <a:ext uri="{FF2B5EF4-FFF2-40B4-BE49-F238E27FC236}">
                <a16:creationId xmlns:a16="http://schemas.microsoft.com/office/drawing/2014/main" id="{18DADA14-075E-19EE-1EFD-329166CCC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6515" y="1815838"/>
            <a:ext cx="1143000" cy="1143000"/>
          </a:xfrm>
          <a:prstGeom prst="rect">
            <a:avLst/>
          </a:prstGeom>
        </p:spPr>
      </p:pic>
      <p:pic>
        <p:nvPicPr>
          <p:cNvPr id="25" name="Graphic 24" descr="Decision chart with solid fill">
            <a:extLst>
              <a:ext uri="{FF2B5EF4-FFF2-40B4-BE49-F238E27FC236}">
                <a16:creationId xmlns:a16="http://schemas.microsoft.com/office/drawing/2014/main" id="{8B1017C5-B3F4-6146-6D08-8299C2E068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9172" y="1815838"/>
            <a:ext cx="1143000" cy="1143000"/>
          </a:xfrm>
          <a:prstGeom prst="rect">
            <a:avLst/>
          </a:prstGeom>
        </p:spPr>
      </p:pic>
    </p:spTree>
    <p:extLst>
      <p:ext uri="{BB962C8B-B14F-4D97-AF65-F5344CB8AC3E}">
        <p14:creationId xmlns:p14="http://schemas.microsoft.com/office/powerpoint/2010/main" val="209732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Abacus with solid fill">
            <a:extLst>
              <a:ext uri="{FF2B5EF4-FFF2-40B4-BE49-F238E27FC236}">
                <a16:creationId xmlns:a16="http://schemas.microsoft.com/office/drawing/2014/main" id="{704C101D-3ABF-6ECB-282C-053E5A1A43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417" y="1815838"/>
            <a:ext cx="1143000" cy="1143000"/>
          </a:xfrm>
          <a:prstGeom prst="rect">
            <a:avLst/>
          </a:prstGeom>
        </p:spPr>
      </p:pic>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methodology</a:t>
            </a:r>
          </a:p>
        </p:txBody>
      </p:sp>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model</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840383" y="4072449"/>
            <a:ext cx="2944737" cy="2284667"/>
          </a:xfrm>
        </p:spPr>
        <p:txBody>
          <a:bodyPr/>
          <a:lstStyle/>
          <a:p>
            <a:r>
              <a:rPr lang="en-US" dirty="0"/>
              <a:t>Base Logit Regression Model</a:t>
            </a:r>
          </a:p>
          <a:p>
            <a:r>
              <a:rPr lang="en-US" dirty="0"/>
              <a:t>10-Fold Cross-Validation Logit Regression Model</a:t>
            </a:r>
          </a:p>
          <a:p>
            <a:r>
              <a:rPr lang="en-US" dirty="0"/>
              <a:t>Decision Tree</a:t>
            </a:r>
          </a:p>
          <a:p>
            <a:r>
              <a:rPr lang="en-US" dirty="0"/>
              <a:t>Random Forest</a:t>
            </a:r>
          </a:p>
          <a:p>
            <a:endParaRPr lang="en-US" dirty="0"/>
          </a:p>
        </p:txBody>
      </p:sp>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assess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a:xfrm>
            <a:off x="4617226" y="4066126"/>
            <a:ext cx="2944737" cy="2521286"/>
          </a:xfrm>
        </p:spPr>
        <p:txBody>
          <a:bodyPr/>
          <a:lstStyle/>
          <a:p>
            <a:r>
              <a:rPr lang="en-US" dirty="0"/>
              <a:t>Various evaluation methods were used for assessment</a:t>
            </a:r>
          </a:p>
          <a:p>
            <a:pPr lvl="1"/>
            <a:r>
              <a:rPr lang="en-US" dirty="0"/>
              <a:t>Accuracy</a:t>
            </a:r>
          </a:p>
          <a:p>
            <a:pPr lvl="1"/>
            <a:r>
              <a:rPr lang="en-US" dirty="0"/>
              <a:t>Sensitivity</a:t>
            </a:r>
          </a:p>
          <a:p>
            <a:pPr lvl="1"/>
            <a:r>
              <a:rPr lang="en-US" dirty="0"/>
              <a:t>Specificity</a:t>
            </a:r>
          </a:p>
          <a:p>
            <a:pPr lvl="1"/>
            <a:r>
              <a:rPr lang="en-US" dirty="0"/>
              <a:t>Precision</a:t>
            </a:r>
          </a:p>
          <a:p>
            <a:pPr lvl="1"/>
            <a:r>
              <a:rPr lang="en-US" dirty="0"/>
              <a:t>F1-Score</a:t>
            </a:r>
          </a:p>
          <a:p>
            <a:pPr lvl="1"/>
            <a:r>
              <a:rPr lang="en-US" dirty="0"/>
              <a:t>Cohen’s Kappa</a:t>
            </a:r>
          </a:p>
          <a:p>
            <a:pPr lvl="1"/>
            <a:r>
              <a:rPr lang="en-US" dirty="0"/>
              <a:t>Area under ROC curve</a:t>
            </a:r>
          </a:p>
        </p:txBody>
      </p:sp>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393243" y="3077224"/>
            <a:ext cx="2940864" cy="988902"/>
          </a:xfrm>
        </p:spPr>
        <p:txBody>
          <a:bodyPr/>
          <a:lstStyle/>
          <a:p>
            <a:r>
              <a:rPr lang="en-US" dirty="0"/>
              <a:t>implement</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a:xfrm>
            <a:off x="8389370" y="4066126"/>
            <a:ext cx="2944737" cy="2284667"/>
          </a:xfrm>
        </p:spPr>
        <p:txBody>
          <a:bodyPr/>
          <a:lstStyle/>
          <a:p>
            <a:r>
              <a:rPr lang="en-US" dirty="0"/>
              <a:t>The best model is the Random Forest with an average accuracy of 76% (train and validation)</a:t>
            </a:r>
          </a:p>
          <a:p>
            <a:r>
              <a:rPr lang="en-US" dirty="0"/>
              <a:t>The Random Forest model is used to predict if a patient in the test data is going to be readmitted within 30 days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Hospital Readmission of Diabetic Patients</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7</a:t>
            </a:fld>
            <a:endParaRPr lang="en-US" dirty="0"/>
          </a:p>
        </p:txBody>
      </p:sp>
      <p:pic>
        <p:nvPicPr>
          <p:cNvPr id="10" name="Graphic 9" descr="Branching diagram with solid fill">
            <a:extLst>
              <a:ext uri="{FF2B5EF4-FFF2-40B4-BE49-F238E27FC236}">
                <a16:creationId xmlns:a16="http://schemas.microsoft.com/office/drawing/2014/main" id="{4F2DD58E-332F-A837-3DAE-1253E6D1B2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8539" y="1815838"/>
            <a:ext cx="1143000" cy="1143000"/>
          </a:xfrm>
          <a:prstGeom prst="rect">
            <a:avLst/>
          </a:prstGeom>
        </p:spPr>
      </p:pic>
      <p:pic>
        <p:nvPicPr>
          <p:cNvPr id="17" name="Graphic 16" descr="Bar chart with solid fill">
            <a:extLst>
              <a:ext uri="{FF2B5EF4-FFF2-40B4-BE49-F238E27FC236}">
                <a16:creationId xmlns:a16="http://schemas.microsoft.com/office/drawing/2014/main" id="{8DD14D2B-F345-F3C6-3F1B-5BAC927C0C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609" y="1815838"/>
            <a:ext cx="1143000" cy="1143000"/>
          </a:xfrm>
          <a:prstGeom prst="rect">
            <a:avLst/>
          </a:prstGeom>
        </p:spPr>
      </p:pic>
    </p:spTree>
    <p:extLst>
      <p:ext uri="{BB962C8B-B14F-4D97-AF65-F5344CB8AC3E}">
        <p14:creationId xmlns:p14="http://schemas.microsoft.com/office/powerpoint/2010/main" val="157436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034684" y="458858"/>
            <a:ext cx="10122632" cy="652054"/>
          </a:xfrm>
        </p:spPr>
        <p:txBody>
          <a:bodyPr/>
          <a:lstStyle/>
          <a:p>
            <a:r>
              <a:rPr lang="en-US" dirty="0"/>
              <a:t>EXPLORING THE DATA</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8</a:t>
            </a:fld>
            <a:endParaRPr lang="en-US" dirty="0"/>
          </a:p>
        </p:txBody>
      </p:sp>
      <p:pic>
        <p:nvPicPr>
          <p:cNvPr id="4" name="Picture 3" descr="Chart, line chart&#10;&#10;Description automatically generated">
            <a:extLst>
              <a:ext uri="{FF2B5EF4-FFF2-40B4-BE49-F238E27FC236}">
                <a16:creationId xmlns:a16="http://schemas.microsoft.com/office/drawing/2014/main" id="{141FAA55-9EF3-9D8D-4203-2750BFF34CB9}"/>
              </a:ext>
            </a:extLst>
          </p:cNvPr>
          <p:cNvPicPr>
            <a:picLocks noChangeAspect="1"/>
          </p:cNvPicPr>
          <p:nvPr/>
        </p:nvPicPr>
        <p:blipFill>
          <a:blip r:embed="rId2"/>
          <a:stretch>
            <a:fillRect/>
          </a:stretch>
        </p:blipFill>
        <p:spPr>
          <a:xfrm>
            <a:off x="6096000" y="1110912"/>
            <a:ext cx="5486400" cy="5486400"/>
          </a:xfrm>
          <a:prstGeom prst="rect">
            <a:avLst/>
          </a:prstGeom>
        </p:spPr>
      </p:pic>
      <p:pic>
        <p:nvPicPr>
          <p:cNvPr id="8" name="Picture 7" descr="Chart, line chart&#10;&#10;Description automatically generated">
            <a:extLst>
              <a:ext uri="{FF2B5EF4-FFF2-40B4-BE49-F238E27FC236}">
                <a16:creationId xmlns:a16="http://schemas.microsoft.com/office/drawing/2014/main" id="{60A30373-2CFB-B767-57FB-AF4135806BCD}"/>
              </a:ext>
            </a:extLst>
          </p:cNvPr>
          <p:cNvPicPr>
            <a:picLocks noChangeAspect="1"/>
          </p:cNvPicPr>
          <p:nvPr/>
        </p:nvPicPr>
        <p:blipFill>
          <a:blip r:embed="rId3"/>
          <a:stretch>
            <a:fillRect/>
          </a:stretch>
        </p:blipFill>
        <p:spPr>
          <a:xfrm>
            <a:off x="355309" y="1110912"/>
            <a:ext cx="5486400" cy="5486400"/>
          </a:xfrm>
          <a:prstGeom prst="rect">
            <a:avLst/>
          </a:prstGeom>
        </p:spPr>
      </p:pic>
    </p:spTree>
    <p:extLst>
      <p:ext uri="{BB962C8B-B14F-4D97-AF65-F5344CB8AC3E}">
        <p14:creationId xmlns:p14="http://schemas.microsoft.com/office/powerpoint/2010/main" val="189339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3D2228E0-F213-57B4-3CBB-687A8093D104}"/>
              </a:ext>
            </a:extLst>
          </p:cNvPr>
          <p:cNvPicPr>
            <a:picLocks noChangeAspect="1"/>
          </p:cNvPicPr>
          <p:nvPr/>
        </p:nvPicPr>
        <p:blipFill rotWithShape="1">
          <a:blip r:embed="rId2"/>
          <a:srcRect t="9387" r="6508" b="6394"/>
          <a:stretch/>
        </p:blipFill>
        <p:spPr>
          <a:xfrm>
            <a:off x="2657670" y="457200"/>
            <a:ext cx="6598132" cy="5943600"/>
          </a:xfrm>
          <a:prstGeom prst="rect">
            <a:avLst/>
          </a:prstGeom>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766192" y="398835"/>
            <a:ext cx="1165244" cy="5874397"/>
          </a:xfrm>
        </p:spPr>
        <p:txBody>
          <a:bodyPr/>
          <a:lstStyle/>
          <a:p>
            <a:r>
              <a:rPr lang="en-US" dirty="0"/>
              <a:t>C</a:t>
            </a:r>
            <a:br>
              <a:rPr lang="en-US" dirty="0"/>
            </a:br>
            <a:r>
              <a:rPr lang="en-US" dirty="0"/>
              <a:t>O</a:t>
            </a:r>
            <a:br>
              <a:rPr lang="en-US" dirty="0"/>
            </a:br>
            <a:r>
              <a:rPr lang="en-US" dirty="0"/>
              <a:t>R</a:t>
            </a:r>
            <a:br>
              <a:rPr lang="en-US" dirty="0"/>
            </a:br>
            <a:r>
              <a:rPr lang="en-US" dirty="0"/>
              <a:t>R</a:t>
            </a:r>
            <a:br>
              <a:rPr lang="en-US" dirty="0"/>
            </a:br>
            <a:r>
              <a:rPr lang="en-US" dirty="0"/>
              <a:t>E</a:t>
            </a:r>
            <a:br>
              <a:rPr lang="en-US" dirty="0"/>
            </a:br>
            <a:r>
              <a:rPr lang="en-US" dirty="0"/>
              <a:t>L</a:t>
            </a:r>
            <a:br>
              <a:rPr lang="en-US" dirty="0"/>
            </a:br>
            <a:r>
              <a:rPr lang="en-US" dirty="0"/>
              <a:t>A</a:t>
            </a:r>
            <a:br>
              <a:rPr lang="en-US" dirty="0"/>
            </a:br>
            <a:r>
              <a:rPr lang="en-US" dirty="0"/>
              <a:t>T</a:t>
            </a:r>
            <a:br>
              <a:rPr lang="en-US" dirty="0"/>
            </a:br>
            <a:r>
              <a:rPr lang="en-US" dirty="0"/>
              <a:t>I</a:t>
            </a:r>
            <a:br>
              <a:rPr lang="en-US" dirty="0"/>
            </a:br>
            <a:r>
              <a:rPr lang="en-US" dirty="0"/>
              <a:t>O</a:t>
            </a:r>
            <a:br>
              <a:rPr lang="en-US" dirty="0"/>
            </a:br>
            <a:r>
              <a:rPr lang="en-US" dirty="0"/>
              <a:t>N</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Hospital Readmission of Diabetic Patients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
        <p:nvSpPr>
          <p:cNvPr id="5" name="Rectangle 4">
            <a:extLst>
              <a:ext uri="{FF2B5EF4-FFF2-40B4-BE49-F238E27FC236}">
                <a16:creationId xmlns:a16="http://schemas.microsoft.com/office/drawing/2014/main" id="{BD36F75A-2C00-808D-1CAB-B8250991FACB}"/>
              </a:ext>
            </a:extLst>
          </p:cNvPr>
          <p:cNvSpPr/>
          <p:nvPr/>
        </p:nvSpPr>
        <p:spPr>
          <a:xfrm>
            <a:off x="4166345" y="1231641"/>
            <a:ext cx="247036" cy="45906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859347-4431-710F-CAC0-D71C446287D8}"/>
              </a:ext>
            </a:extLst>
          </p:cNvPr>
          <p:cNvSpPr/>
          <p:nvPr/>
        </p:nvSpPr>
        <p:spPr>
          <a:xfrm>
            <a:off x="2748316" y="3480316"/>
            <a:ext cx="1655734" cy="2519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508838-92CE-7C67-AC20-5CFEC6F074FE}"/>
              </a:ext>
            </a:extLst>
          </p:cNvPr>
          <p:cNvSpPr/>
          <p:nvPr/>
        </p:nvSpPr>
        <p:spPr>
          <a:xfrm>
            <a:off x="2748316" y="3968618"/>
            <a:ext cx="1655734" cy="2519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22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1032</TotalTime>
  <Words>748</Words>
  <Application>Microsoft Office PowerPoint</Application>
  <PresentationFormat>Widescreen</PresentationFormat>
  <Paragraphs>109</Paragraphs>
  <Slides>16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Avenir Next LT Pro</vt:lpstr>
      <vt:lpstr>Calibri</vt:lpstr>
      <vt:lpstr>Gill Sans Ultra Bold</vt:lpstr>
      <vt:lpstr>Wingdings 2</vt:lpstr>
      <vt:lpstr>Office Theme</vt:lpstr>
      <vt:lpstr>Hospital Readmission of Diabetic Patients</vt:lpstr>
      <vt:lpstr>AGENDA</vt:lpstr>
      <vt:lpstr>HOSPITAL READMISSION</vt:lpstr>
      <vt:lpstr>objective</vt:lpstr>
      <vt:lpstr>Key Insights</vt:lpstr>
      <vt:lpstr>methodology</vt:lpstr>
      <vt:lpstr>methodology</vt:lpstr>
      <vt:lpstr>EXPLORING THE DATA</vt:lpstr>
      <vt:lpstr>C O R R E L A T I O N</vt:lpstr>
      <vt:lpstr>MODEL ASSESSMENT METHOD</vt:lpstr>
      <vt:lpstr>V A R I O U S  M O D E L</vt:lpstr>
      <vt:lpstr>A S S E S S M E N T</vt:lpstr>
      <vt:lpstr>Important variables</vt:lpstr>
      <vt:lpstr>results</vt:lpstr>
      <vt:lpstr>"Prediction is very difficult, especially about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Readmission for Diabetic Patients</dc:title>
  <dc:creator>Eunice Brandares</dc:creator>
  <cp:lastModifiedBy>Eunice Brandares</cp:lastModifiedBy>
  <cp:revision>37</cp:revision>
  <dcterms:created xsi:type="dcterms:W3CDTF">2023-04-07T01:24:54Z</dcterms:created>
  <dcterms:modified xsi:type="dcterms:W3CDTF">2023-04-08T07:04:28Z</dcterms:modified>
</cp:coreProperties>
</file>